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66" r:id="rId2"/>
    <p:sldId id="275" r:id="rId3"/>
    <p:sldId id="276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268" r:id="rId30"/>
  </p:sldIdLst>
  <p:sldSz cx="18288000" cy="13716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8AC0-F0E0-4E5D-A8E7-A4A2E11FACFA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A71F8-AB66-4602-8CCE-CA908243CDD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94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71B90-E74D-4FB5-8E54-76EF9979E6A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78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71B90-E74D-4FB5-8E54-76EF9979E6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71B90-E74D-4FB5-8E54-76EF9979E6A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71B90-E74D-4FB5-8E54-76EF9979E6A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514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71B90-E74D-4FB5-8E54-76EF9979E6A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33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2244826"/>
            <a:ext cx="13716000" cy="4775413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7204397"/>
            <a:ext cx="13716000" cy="3311671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730283"/>
            <a:ext cx="15773400" cy="116241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3419628"/>
            <a:ext cx="15773400" cy="5705728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9179335"/>
            <a:ext cx="15773400" cy="3000508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3651413"/>
            <a:ext cx="7772400" cy="8703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3651413"/>
            <a:ext cx="7772400" cy="87030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730283"/>
            <a:ext cx="15773400" cy="265124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3557034"/>
            <a:ext cx="7310361" cy="1647897"/>
          </a:xfrm>
        </p:spPr>
        <p:txBody>
          <a:bodyPr anchor="ctr" anchorCtr="0"/>
          <a:lstStyle>
            <a:lvl1pPr marL="0" indent="0">
              <a:buNone/>
              <a:defRPr sz="5600"/>
            </a:lvl1pPr>
            <a:lvl2pPr marL="914400" indent="0">
              <a:buNone/>
              <a:defRPr sz="4800"/>
            </a:lvl2pPr>
            <a:lvl3pPr marL="1828800" indent="0">
              <a:buNone/>
              <a:defRPr sz="4000"/>
            </a:lvl3pPr>
            <a:lvl4pPr marL="2743200" indent="0">
              <a:buNone/>
              <a:defRPr sz="3600"/>
            </a:lvl4pPr>
            <a:lvl5pPr marL="3657600" indent="0">
              <a:buNone/>
              <a:defRPr sz="3600"/>
            </a:lvl5pPr>
            <a:lvl6pPr marL="4572000" indent="0">
              <a:buNone/>
              <a:defRPr sz="3600"/>
            </a:lvl6pPr>
            <a:lvl7pPr marL="5486400" indent="0">
              <a:buNone/>
              <a:defRPr sz="3600"/>
            </a:lvl7pPr>
            <a:lvl8pPr marL="6400800" indent="0">
              <a:buNone/>
              <a:defRPr sz="3600"/>
            </a:lvl8pPr>
            <a:lvl9pPr marL="7315200" indent="0">
              <a:buNone/>
              <a:defRPr sz="3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5330995"/>
            <a:ext cx="7310361" cy="7048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3557034"/>
            <a:ext cx="7346364" cy="1647897"/>
          </a:xfrm>
        </p:spPr>
        <p:txBody>
          <a:bodyPr anchor="ctr" anchorCtr="0"/>
          <a:lstStyle>
            <a:lvl1pPr marL="0" indent="0">
              <a:buNone/>
              <a:defRPr sz="5600"/>
            </a:lvl1pPr>
            <a:lvl2pPr marL="914400" indent="0">
              <a:buNone/>
              <a:defRPr sz="4800"/>
            </a:lvl2pPr>
            <a:lvl3pPr marL="1828800" indent="0">
              <a:buNone/>
              <a:defRPr sz="4000"/>
            </a:lvl3pPr>
            <a:lvl4pPr marL="2743200" indent="0">
              <a:buNone/>
              <a:defRPr sz="3600"/>
            </a:lvl4pPr>
            <a:lvl5pPr marL="3657600" indent="0">
              <a:buNone/>
              <a:defRPr sz="3600"/>
            </a:lvl5pPr>
            <a:lvl6pPr marL="4572000" indent="0">
              <a:buNone/>
              <a:defRPr sz="3600"/>
            </a:lvl6pPr>
            <a:lvl7pPr marL="5486400" indent="0">
              <a:buNone/>
              <a:defRPr sz="3600"/>
            </a:lvl7pPr>
            <a:lvl8pPr marL="6400800" indent="0">
              <a:buNone/>
              <a:defRPr sz="3600"/>
            </a:lvl8pPr>
            <a:lvl9pPr marL="7315200" indent="0">
              <a:buNone/>
              <a:defRPr sz="3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5330995"/>
            <a:ext cx="7346364" cy="704888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914441"/>
            <a:ext cx="6248024" cy="3200542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914443"/>
            <a:ext cx="9258300" cy="10808181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2" y="4114983"/>
            <a:ext cx="6248024" cy="7623515"/>
          </a:xfrm>
        </p:spPr>
        <p:txBody>
          <a:bodyPr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730283"/>
            <a:ext cx="3943350" cy="1162419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730283"/>
            <a:ext cx="11601450" cy="1162419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730283"/>
            <a:ext cx="15773400" cy="265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3651413"/>
            <a:ext cx="15773400" cy="870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12713266"/>
            <a:ext cx="4114800" cy="730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2017/10/23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12713266"/>
            <a:ext cx="6172200" cy="730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12713266"/>
            <a:ext cx="4114800" cy="730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5930" algn="l" defTabSz="1828800" rtl="0" eaLnBrk="1" latinLnBrk="0" hangingPunct="1">
        <a:lnSpc>
          <a:spcPct val="90000"/>
        </a:lnSpc>
        <a:spcBef>
          <a:spcPct val="401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593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0" y="3539490"/>
            <a:ext cx="17628870" cy="892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757490" y="4079388"/>
            <a:ext cx="2773020" cy="1384995"/>
            <a:chOff x="4660921" y="1576592"/>
            <a:chExt cx="1848680" cy="923330"/>
          </a:xfrm>
        </p:grpSpPr>
        <p:sp>
          <p:nvSpPr>
            <p:cNvPr id="3" name="矩形 2"/>
            <p:cNvSpPr/>
            <p:nvPr/>
          </p:nvSpPr>
          <p:spPr>
            <a:xfrm>
              <a:off x="4660921" y="1580190"/>
              <a:ext cx="914400" cy="9144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4" name="矩形 3"/>
            <p:cNvSpPr/>
            <p:nvPr/>
          </p:nvSpPr>
          <p:spPr>
            <a:xfrm>
              <a:off x="4765424" y="1580190"/>
              <a:ext cx="934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0B0C07"/>
                  </a:solidFill>
                  <a:latin typeface="Electrolux Sans SemiBold" panose="020B0700020000000000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75321" y="157659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srgbClr val="0B0C0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575321" y="1576592"/>
              <a:ext cx="9342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店</a:t>
              </a:r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招</a:t>
              </a:r>
              <a:endParaRPr lang="en-US" altLang="zh-CN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导航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605525" y="5902646"/>
            <a:ext cx="129638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店招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内容安排：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优惠券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活动引导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聚划算、淘抢购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导航内容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活动承接页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专区页面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产品分类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特惠专区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54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8331" y="3183447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4" name="矩形 3"/>
          <p:cNvSpPr/>
          <p:nvPr/>
        </p:nvSpPr>
        <p:spPr>
          <a:xfrm>
            <a:off x="695085" y="3183447"/>
            <a:ext cx="14014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rPr>
              <a:t>01</a:t>
            </a:r>
            <a:endParaRPr lang="zh-CN" altLang="en-US" sz="6600" b="1" dirty="0">
              <a:solidFill>
                <a:srgbClr val="0B0C07"/>
              </a:solidFill>
              <a:latin typeface="Electrolux Sans SemiBold" panose="020B070002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09931" y="3178050"/>
            <a:ext cx="1371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>
              <a:solidFill>
                <a:srgbClr val="0B0C07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9931" y="3178050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r>
              <a: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</a:t>
            </a:r>
            <a:endParaRPr lang="en-US" altLang="zh-CN" sz="4200" b="1" dirty="0">
              <a:solidFill>
                <a:srgbClr val="0B0C0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导航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217" y="2887695"/>
            <a:ext cx="14314286" cy="2242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216" y="5306153"/>
            <a:ext cx="14425202" cy="18916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846" y="7223543"/>
            <a:ext cx="16128572" cy="19714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859" y="9166667"/>
            <a:ext cx="13270559" cy="28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25128" y="5398736"/>
            <a:ext cx="2773020" cy="1384995"/>
            <a:chOff x="4660921" y="1576592"/>
            <a:chExt cx="1848680" cy="923330"/>
          </a:xfrm>
        </p:grpSpPr>
        <p:sp>
          <p:nvSpPr>
            <p:cNvPr id="12" name="矩形 11"/>
            <p:cNvSpPr/>
            <p:nvPr/>
          </p:nvSpPr>
          <p:spPr>
            <a:xfrm>
              <a:off x="4660921" y="1580190"/>
              <a:ext cx="914400" cy="9144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730590" y="1649071"/>
              <a:ext cx="934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0B0C07"/>
                  </a:solidFill>
                  <a:latin typeface="Electrolux Sans SemiBold" panose="020B0700020000000000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575321" y="157659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srgbClr val="0B0C07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575321" y="1576592"/>
              <a:ext cx="9342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活动海报</a:t>
              </a:r>
              <a:endPara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11257" y="6933218"/>
            <a:ext cx="6955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突出活动氛围，</a:t>
            </a:r>
            <a:r>
              <a:rPr lang="zh-CN" altLang="en-US" sz="2400" b="1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呈现主要信息，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以活动优惠为主，吸引买家尽可能的在店内多停留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停留的久了多多少少会买东西的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996" y="3297001"/>
            <a:ext cx="8934993" cy="858032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65826" y="6581002"/>
            <a:ext cx="27122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78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采集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82872" y="-11980"/>
            <a:ext cx="4565741" cy="913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双十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14352" y="-11982"/>
            <a:ext cx="4565742" cy="91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双十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2868" y="4747465"/>
            <a:ext cx="4565742" cy="91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双十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14349" y="4747459"/>
            <a:ext cx="4565745" cy="91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8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23911" y="3128738"/>
            <a:ext cx="15840182" cy="7458525"/>
            <a:chOff x="651964" y="1122971"/>
            <a:chExt cx="10560121" cy="4972350"/>
          </a:xfrm>
        </p:grpSpPr>
        <p:pic>
          <p:nvPicPr>
            <p:cNvPr id="2050" name="Picture 2" descr="双十一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64" y="1122971"/>
              <a:ext cx="3092721" cy="497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双十一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3588" y="1122971"/>
              <a:ext cx="3096872" cy="497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双十一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364" y="1122971"/>
              <a:ext cx="3092721" cy="497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9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采集图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" y="2733549"/>
            <a:ext cx="8626685" cy="37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首页-松博旗舰店-天猫Tmall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37" y="2735372"/>
            <a:ext cx="9401175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双11首页-米技旗舰店-天猫Tmall.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" y="6670965"/>
            <a:ext cx="8626685" cy="40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双11首页-gree格力小家电旗舰店-天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37" y="6670966"/>
            <a:ext cx="9401175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9" y="2257237"/>
            <a:ext cx="10662486" cy="539736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44055" y="3384398"/>
            <a:ext cx="835613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1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最后一小时血拼</a:t>
            </a:r>
            <a:endParaRPr lang="en-US" altLang="zh-CN" sz="81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899" y="6985763"/>
            <a:ext cx="6828572" cy="700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9" y="8105577"/>
            <a:ext cx="9116295" cy="16191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423" y="8209359"/>
            <a:ext cx="8757143" cy="14115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513" y="10071932"/>
            <a:ext cx="8757143" cy="14428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2" y="9744542"/>
            <a:ext cx="9067559" cy="20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44" y="2381417"/>
            <a:ext cx="17839737" cy="90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416651" y="3663411"/>
            <a:ext cx="2773020" cy="1384995"/>
            <a:chOff x="4660921" y="1576592"/>
            <a:chExt cx="1848680" cy="923330"/>
          </a:xfrm>
        </p:grpSpPr>
        <p:sp>
          <p:nvSpPr>
            <p:cNvPr id="3" name="矩形 2"/>
            <p:cNvSpPr/>
            <p:nvPr/>
          </p:nvSpPr>
          <p:spPr>
            <a:xfrm>
              <a:off x="4660921" y="1580190"/>
              <a:ext cx="914400" cy="9144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4" name="矩形 3"/>
            <p:cNvSpPr/>
            <p:nvPr/>
          </p:nvSpPr>
          <p:spPr>
            <a:xfrm>
              <a:off x="4765424" y="1649071"/>
              <a:ext cx="934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0B0C07"/>
                  </a:solidFill>
                  <a:latin typeface="Electrolux Sans SemiBold" panose="020B0700020000000000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75321" y="157659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srgbClr val="0B0C0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575321" y="1576592"/>
              <a:ext cx="9342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赠品展示</a:t>
              </a:r>
              <a:endPara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460556" y="2389050"/>
            <a:ext cx="135040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赠品展示：说明清楚获得赠品的条件以及需要 买家做的动作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前期可以做收藏加购，分享等动作参与抽奖获得不同的奖品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吸引买家下单，购物前</a:t>
            </a: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名送</a:t>
            </a: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  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名送 </a:t>
            </a: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吸引买家多下单，达到最高金额，比如活动当天购物金额最高送</a:t>
            </a:r>
            <a:r>
              <a:rPr lang="en-US" altLang="zh-CN" sz="2400" b="1" dirty="0" err="1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iphonex</a:t>
            </a: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/iphone8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等高价值赠品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购物就送，尽可能的提升当天的转化率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50" y="5297538"/>
            <a:ext cx="14671535" cy="66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28" y="3406612"/>
            <a:ext cx="15114285" cy="7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8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3438" y="5886772"/>
            <a:ext cx="94596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100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00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大促关键词</a:t>
            </a:r>
            <a:endParaRPr lang="zh-CN" altLang="en-US" sz="10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6208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喜庆</a:t>
            </a:r>
            <a:endParaRPr lang="zh-CN" altLang="en-US" sz="28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16249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热闹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46290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6331" y="7517988"/>
            <a:ext cx="764953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57293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包邮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87334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17375" y="751798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便宜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47416" y="7517988"/>
            <a:ext cx="1483098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元秒杀</a:t>
            </a:r>
            <a:endParaRPr lang="en-US" altLang="zh-CN" sz="2800" b="1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5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13" y="1931929"/>
            <a:ext cx="17203827" cy="99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903" y="1818337"/>
            <a:ext cx="14901225" cy="114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34402" y="2482937"/>
            <a:ext cx="2773020" cy="1384995"/>
            <a:chOff x="4660921" y="1576592"/>
            <a:chExt cx="1848680" cy="923330"/>
          </a:xfrm>
        </p:grpSpPr>
        <p:sp>
          <p:nvSpPr>
            <p:cNvPr id="3" name="矩形 2"/>
            <p:cNvSpPr/>
            <p:nvPr/>
          </p:nvSpPr>
          <p:spPr>
            <a:xfrm>
              <a:off x="4660921" y="1580190"/>
              <a:ext cx="914400" cy="9144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4" name="矩形 3"/>
            <p:cNvSpPr/>
            <p:nvPr/>
          </p:nvSpPr>
          <p:spPr>
            <a:xfrm>
              <a:off x="4678570" y="1649071"/>
              <a:ext cx="934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0B0C07"/>
                  </a:solidFill>
                  <a:latin typeface="Electrolux Sans SemiBold" panose="020B0700020000000000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75321" y="157659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srgbClr val="0B0C0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575321" y="1576592"/>
              <a:ext cx="9342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活动流程</a:t>
              </a:r>
              <a:endPara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078307" y="2268488"/>
            <a:ext cx="134190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活动流程主要作用是为了让买家自助购物，因为活动当天咨询量会比较大，可能是平时的几倍以上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</a:t>
            </a: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服无法及时的回复，所以要做好购物引导，让买家自助购物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比如发货提醒：折扣等常规问题</a:t>
            </a:r>
            <a:endParaRPr lang="en-US" altLang="zh-CN" sz="24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43" y="4421481"/>
            <a:ext cx="16185714" cy="1342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76" y="6116839"/>
            <a:ext cx="15485714" cy="26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13" y="8884083"/>
            <a:ext cx="16614285" cy="29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845" y="6930966"/>
            <a:ext cx="6495165" cy="4096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85" y="1876718"/>
            <a:ext cx="14385125" cy="4622053"/>
          </a:xfrm>
          <a:prstGeom prst="rect">
            <a:avLst/>
          </a:prstGeom>
        </p:spPr>
      </p:pic>
      <p:pic>
        <p:nvPicPr>
          <p:cNvPr id="4100" name="Picture 4" descr="世界最好发货说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85" y="6930966"/>
            <a:ext cx="7838480" cy="58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9730845" y="11209797"/>
            <a:ext cx="557075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除了图片形式的发货提醒，自助购物攻略之外</a:t>
            </a:r>
            <a:endParaRPr lang="en-US" altLang="zh-CN" sz="21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还需要客服自动回复设置关于发货</a:t>
            </a:r>
            <a:endParaRPr lang="en-US" altLang="zh-CN" sz="21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7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757490" y="2213114"/>
            <a:ext cx="2773020" cy="1384995"/>
            <a:chOff x="4660921" y="1576592"/>
            <a:chExt cx="1848680" cy="923330"/>
          </a:xfrm>
        </p:grpSpPr>
        <p:sp>
          <p:nvSpPr>
            <p:cNvPr id="3" name="矩形 2"/>
            <p:cNvSpPr/>
            <p:nvPr/>
          </p:nvSpPr>
          <p:spPr>
            <a:xfrm>
              <a:off x="4660921" y="1580190"/>
              <a:ext cx="914400" cy="914400"/>
            </a:xfrm>
            <a:prstGeom prst="rect">
              <a:avLst/>
            </a:prstGeom>
            <a:solidFill>
              <a:srgbClr val="FF5C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4" name="矩形 3"/>
            <p:cNvSpPr/>
            <p:nvPr/>
          </p:nvSpPr>
          <p:spPr>
            <a:xfrm>
              <a:off x="4678570" y="1649071"/>
              <a:ext cx="93428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600" b="1" dirty="0">
                  <a:solidFill>
                    <a:srgbClr val="0B0C07"/>
                  </a:solidFill>
                  <a:latin typeface="Electrolux Sans SemiBold" panose="020B0700020000000000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6600" b="1" dirty="0">
                <a:solidFill>
                  <a:srgbClr val="0B0C07"/>
                </a:solidFill>
                <a:latin typeface="Electrolux Sans SemiBold" panose="020B0700020000000000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75321" y="1576592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solidFill>
                  <a:srgbClr val="0B0C0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575321" y="1576592"/>
              <a:ext cx="9342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200" b="1" dirty="0">
                  <a:solidFill>
                    <a:srgbClr val="0B0C0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产品陈列</a:t>
              </a:r>
              <a:endParaRPr lang="zh-CN" altLang="en-US" sz="4200" b="1" dirty="0">
                <a:solidFill>
                  <a:srgbClr val="0B0C0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1" y="4363040"/>
            <a:ext cx="4283196" cy="80799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66" y="4363040"/>
            <a:ext cx="4531953" cy="80799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159" y="4363040"/>
            <a:ext cx="3780021" cy="80799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0118" y="4363039"/>
            <a:ext cx="5371035" cy="807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2026573" y="2531090"/>
            <a:ext cx="136498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首页排版注意点</a:t>
            </a:r>
            <a:endParaRPr lang="zh-CN" altLang="en-US" sz="15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34486" y="5144999"/>
            <a:ext cx="120340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如果产品多的情况下，陈列到首页的产品做好分类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每个分类之间可以添加优惠券，方便买家领取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90" y="7222491"/>
            <a:ext cx="11014286" cy="46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5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8" y="2547625"/>
            <a:ext cx="5878286" cy="8934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63972" y="2767559"/>
            <a:ext cx="636424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页面内容安排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缩减版首页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63972" y="4165285"/>
            <a:ext cx="18473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63972" y="4165286"/>
            <a:ext cx="180049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优惠券</a:t>
            </a:r>
            <a:endParaRPr lang="en-US" altLang="zh-CN" sz="42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171686" y="4784273"/>
            <a:ext cx="3592286" cy="0"/>
          </a:xfrm>
          <a:prstGeom prst="line">
            <a:avLst/>
          </a:prstGeom>
          <a:ln>
            <a:solidFill>
              <a:srgbClr val="FF5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9763972" y="5419319"/>
            <a:ext cx="18473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63971" y="5419321"/>
            <a:ext cx="233910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en-US" altLang="zh-CN" sz="42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171686" y="6038307"/>
            <a:ext cx="3592286" cy="0"/>
          </a:xfrm>
          <a:prstGeom prst="line">
            <a:avLst/>
          </a:prstGeom>
          <a:ln>
            <a:solidFill>
              <a:srgbClr val="FF5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763972" y="7261183"/>
            <a:ext cx="18473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63971" y="7261184"/>
            <a:ext cx="58015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主推款关联</a:t>
            </a:r>
            <a:r>
              <a:rPr lang="en-US" altLang="zh-CN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活动款关联</a:t>
            </a:r>
            <a:endParaRPr lang="en-US" altLang="zh-CN" sz="42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6171686" y="7880171"/>
            <a:ext cx="3592286" cy="0"/>
          </a:xfrm>
          <a:prstGeom prst="line">
            <a:avLst/>
          </a:prstGeom>
          <a:ln>
            <a:solidFill>
              <a:srgbClr val="FF5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763972" y="8393851"/>
            <a:ext cx="18473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763971" y="8393852"/>
            <a:ext cx="233910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赠品展示</a:t>
            </a:r>
            <a:endParaRPr lang="en-US" altLang="zh-CN" sz="42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6171686" y="9012839"/>
            <a:ext cx="3592286" cy="0"/>
          </a:xfrm>
          <a:prstGeom prst="line">
            <a:avLst/>
          </a:prstGeom>
          <a:ln>
            <a:solidFill>
              <a:srgbClr val="FF5C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4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972354" y="2133989"/>
            <a:ext cx="16343292" cy="9448023"/>
            <a:chOff x="321112" y="324435"/>
            <a:chExt cx="10895528" cy="629868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112" y="324435"/>
              <a:ext cx="3692010" cy="625924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2779" y="324435"/>
              <a:ext cx="3292686" cy="628677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5122" y="324435"/>
              <a:ext cx="2951518" cy="6298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03529" y="3097496"/>
            <a:ext cx="17280942" cy="7521009"/>
            <a:chOff x="16234" y="705303"/>
            <a:chExt cx="11520628" cy="5014006"/>
          </a:xfrm>
        </p:grpSpPr>
        <p:pic>
          <p:nvPicPr>
            <p:cNvPr id="1026" name="Picture 2" descr="Sleepace享睡nox音乐助眠灯智能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4" y="705303"/>
              <a:ext cx="4068083" cy="5014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1220" y="705303"/>
              <a:ext cx="3880592" cy="501400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8714" y="705303"/>
              <a:ext cx="3058148" cy="5014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407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954322" y="4868278"/>
            <a:ext cx="27494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0" b="1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</a:t>
            </a:r>
            <a:endParaRPr lang="zh-CN" altLang="en-US" sz="10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79011" y="9377268"/>
            <a:ext cx="902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84205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黄色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89399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蓝色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94593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紫色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99788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明度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04983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纯度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410178" y="9377268"/>
            <a:ext cx="902811" cy="662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灰度</a:t>
            </a:r>
            <a:endParaRPr lang="en-US" altLang="zh-CN" sz="2800" dirty="0" smtClean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19568" y="6688591"/>
            <a:ext cx="1032738" cy="1032738"/>
          </a:xfrm>
          <a:prstGeom prst="rect">
            <a:avLst/>
          </a:prstGeom>
          <a:solidFill>
            <a:srgbClr val="0001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819224" y="6688591"/>
            <a:ext cx="1032738" cy="1032738"/>
          </a:xfrm>
          <a:prstGeom prst="rect">
            <a:avLst/>
          </a:prstGeom>
          <a:solidFill>
            <a:srgbClr val="062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018880" y="6688591"/>
            <a:ext cx="1032738" cy="1032738"/>
          </a:xfrm>
          <a:prstGeom prst="rect">
            <a:avLst/>
          </a:prstGeom>
          <a:solidFill>
            <a:srgbClr val="1C60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218536" y="6688591"/>
            <a:ext cx="1032738" cy="1032738"/>
          </a:xfrm>
          <a:prstGeom prst="rect">
            <a:avLst/>
          </a:prstGeom>
          <a:solidFill>
            <a:srgbClr val="31A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429534" y="6688591"/>
            <a:ext cx="1032738" cy="1032738"/>
          </a:xfrm>
          <a:prstGeom prst="rect">
            <a:avLst/>
          </a:prstGeom>
          <a:solidFill>
            <a:srgbClr val="A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629190" y="6688591"/>
            <a:ext cx="1032738" cy="1032738"/>
          </a:xfrm>
          <a:prstGeom prst="rect">
            <a:avLst/>
          </a:prstGeom>
          <a:solidFill>
            <a:srgbClr val="C00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1828846" y="6688591"/>
            <a:ext cx="1032738" cy="1032738"/>
          </a:xfrm>
          <a:prstGeom prst="rect">
            <a:avLst/>
          </a:prstGeom>
          <a:solidFill>
            <a:srgbClr val="FE0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3028502" y="6688591"/>
            <a:ext cx="1032738" cy="1032738"/>
          </a:xfrm>
          <a:prstGeom prst="rect">
            <a:avLst/>
          </a:prstGeom>
          <a:solidFill>
            <a:srgbClr val="FD3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19568" y="7910426"/>
            <a:ext cx="1032738" cy="1032738"/>
          </a:xfrm>
          <a:prstGeom prst="rect">
            <a:avLst/>
          </a:prstGeom>
          <a:solidFill>
            <a:srgbClr val="E8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819224" y="7910426"/>
            <a:ext cx="1032738" cy="1032738"/>
          </a:xfrm>
          <a:prstGeom prst="rect">
            <a:avLst/>
          </a:prstGeom>
          <a:solidFill>
            <a:srgbClr val="FEC4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018880" y="7910426"/>
            <a:ext cx="1032738" cy="1032738"/>
          </a:xfrm>
          <a:prstGeom prst="rect">
            <a:avLst/>
          </a:prstGeom>
          <a:solidFill>
            <a:srgbClr val="FCC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8218536" y="7910426"/>
            <a:ext cx="1032738" cy="1032738"/>
          </a:xfrm>
          <a:prstGeom prst="rect">
            <a:avLst/>
          </a:prstGeom>
          <a:solidFill>
            <a:srgbClr val="F9E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429534" y="7910426"/>
            <a:ext cx="1032738" cy="1032738"/>
          </a:xfrm>
          <a:prstGeom prst="rect">
            <a:avLst/>
          </a:prstGeom>
          <a:solidFill>
            <a:srgbClr val="6E2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0629190" y="7910426"/>
            <a:ext cx="1032738" cy="1032738"/>
          </a:xfrm>
          <a:prstGeom prst="rect">
            <a:avLst/>
          </a:prstGeom>
          <a:solidFill>
            <a:srgbClr val="AC2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828846" y="7910426"/>
            <a:ext cx="1032738" cy="1032738"/>
          </a:xfrm>
          <a:prstGeom prst="rect">
            <a:avLst/>
          </a:prstGeom>
          <a:solidFill>
            <a:srgbClr val="D32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3028502" y="7910426"/>
            <a:ext cx="1032738" cy="1032738"/>
          </a:xfrm>
          <a:prstGeom prst="rect">
            <a:avLst/>
          </a:prstGeom>
          <a:solidFill>
            <a:srgbClr val="FB3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30063" y="5600863"/>
            <a:ext cx="403187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文案</a:t>
            </a:r>
            <a:endParaRPr lang="zh-CN" altLang="en-US" sz="15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88459" y="4388367"/>
            <a:ext cx="7180171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全场</a:t>
            </a:r>
            <a:r>
              <a:rPr lang="en-US" altLang="zh-CN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折、顺丰包邮</a:t>
            </a:r>
          </a:p>
          <a:p>
            <a:pPr>
              <a:lnSpc>
                <a:spcPct val="150000"/>
              </a:lnSpc>
            </a:pPr>
            <a:r>
              <a:rPr lang="en-US" altLang="zh-CN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11.11 00.00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开抢</a:t>
            </a:r>
          </a:p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名付款抢</a:t>
            </a:r>
            <a:r>
              <a:rPr lang="en-US" altLang="zh-CN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iphone8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豪</a:t>
            </a: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礼</a:t>
            </a:r>
          </a:p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买一送一、第二件半价、</a:t>
            </a:r>
          </a:p>
          <a:p>
            <a:pPr>
              <a:lnSpc>
                <a:spcPct val="150000"/>
              </a:lnSpc>
            </a:pPr>
            <a:r>
              <a:rPr lang="zh-CN" altLang="en-US" sz="42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当天付款金额最高送</a:t>
            </a:r>
            <a:r>
              <a:rPr lang="en-US" altLang="zh-CN" sz="4200" dirty="0" err="1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iphoneX</a:t>
            </a:r>
            <a:endParaRPr lang="zh-CN" altLang="en-US" sz="42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30063" y="10329411"/>
            <a:ext cx="124957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利益吸引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为主：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让买家可以快速的，阅读、理解、了解到我们呈现的内容</a:t>
            </a:r>
            <a:endParaRPr lang="en-US" altLang="zh-CN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0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0" y="4293611"/>
            <a:ext cx="5014286" cy="34571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686" y="4293611"/>
            <a:ext cx="4217714" cy="34571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115" y="4293612"/>
            <a:ext cx="3624840" cy="34571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2671" y="4293611"/>
            <a:ext cx="3500000" cy="20571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1460" y="7822151"/>
            <a:ext cx="6121211" cy="32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400" y="8293580"/>
            <a:ext cx="3885714" cy="28285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111" y="8393579"/>
            <a:ext cx="6671429" cy="2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2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77765" y="4686463"/>
            <a:ext cx="595547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预热期</a:t>
            </a:r>
            <a:endParaRPr lang="zh-CN" altLang="en-US" sz="15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7342" y="6764794"/>
            <a:ext cx="341632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增加权重指标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77765" y="8144804"/>
            <a:ext cx="7104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主图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点击率 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搜索转化率 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购率</a:t>
            </a:r>
          </a:p>
          <a:p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收藏率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率 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转化率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转化率</a:t>
            </a:r>
          </a:p>
        </p:txBody>
      </p:sp>
    </p:spTree>
    <p:extLst>
      <p:ext uri="{BB962C8B-B14F-4D97-AF65-F5344CB8AC3E}">
        <p14:creationId xmlns:p14="http://schemas.microsoft.com/office/powerpoint/2010/main" val="281724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72873" y="4046383"/>
            <a:ext cx="102515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提前购</a:t>
            </a:r>
            <a:endParaRPr lang="zh-CN" altLang="en-US" sz="15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49939" y="6124714"/>
            <a:ext cx="569579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保价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en-US" altLang="zh-CN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，买贵赔差价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1192" y="7232709"/>
            <a:ext cx="7246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吸引买家提前享受双</a:t>
            </a:r>
            <a:r>
              <a:rPr lang="en-US" altLang="zh-CN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700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特惠价，避免快递爆仓</a:t>
            </a:r>
            <a:endParaRPr lang="zh-CN" altLang="en-US" sz="2700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39" y="7972212"/>
            <a:ext cx="7264286" cy="36285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407" y="7972212"/>
            <a:ext cx="9157143" cy="3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5" y="4614454"/>
            <a:ext cx="7851000" cy="65721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40" y="4614453"/>
            <a:ext cx="9242858" cy="65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081898" y="4686463"/>
            <a:ext cx="403187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首页</a:t>
            </a:r>
            <a:endParaRPr lang="zh-CN" altLang="en-US" sz="150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7342" y="6764794"/>
            <a:ext cx="341632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200" b="1" dirty="0">
                <a:solidFill>
                  <a:srgbClr val="FF5C3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页面内容安排</a:t>
            </a:r>
            <a:endParaRPr lang="en-US" altLang="zh-CN" sz="4200" b="1" dirty="0">
              <a:solidFill>
                <a:srgbClr val="FF5C3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02730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8" name="矩形 7"/>
          <p:cNvSpPr/>
          <p:nvPr/>
        </p:nvSpPr>
        <p:spPr>
          <a:xfrm>
            <a:off x="3802730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</a:t>
            </a:r>
            <a:endParaRPr lang="en-US" altLang="zh-CN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导航</a:t>
            </a:r>
          </a:p>
        </p:txBody>
      </p:sp>
      <p:sp>
        <p:nvSpPr>
          <p:cNvPr id="10" name="矩形 9"/>
          <p:cNvSpPr/>
          <p:nvPr/>
        </p:nvSpPr>
        <p:spPr>
          <a:xfrm>
            <a:off x="5560508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1" name="矩形 10"/>
          <p:cNvSpPr/>
          <p:nvPr/>
        </p:nvSpPr>
        <p:spPr>
          <a:xfrm>
            <a:off x="5560508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活动海报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07271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3" name="矩形 12"/>
          <p:cNvSpPr/>
          <p:nvPr/>
        </p:nvSpPr>
        <p:spPr>
          <a:xfrm>
            <a:off x="7207271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赠品展示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18317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5" name="矩形 14"/>
          <p:cNvSpPr/>
          <p:nvPr/>
        </p:nvSpPr>
        <p:spPr>
          <a:xfrm>
            <a:off x="9018317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活动流程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855995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7" name="矩形 16"/>
          <p:cNvSpPr/>
          <p:nvPr/>
        </p:nvSpPr>
        <p:spPr>
          <a:xfrm>
            <a:off x="10855995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预售</a:t>
            </a:r>
            <a:endParaRPr lang="en-US" altLang="zh-CN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18" name="矩形 17"/>
          <p:cNvSpPr/>
          <p:nvPr/>
        </p:nvSpPr>
        <p:spPr>
          <a:xfrm>
            <a:off x="12800204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9" name="矩形 18"/>
          <p:cNvSpPr/>
          <p:nvPr/>
        </p:nvSpPr>
        <p:spPr>
          <a:xfrm>
            <a:off x="12800204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主推产品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731097" y="8496036"/>
            <a:ext cx="1371600" cy="1371600"/>
          </a:xfrm>
          <a:prstGeom prst="rect">
            <a:avLst/>
          </a:prstGeom>
          <a:solidFill>
            <a:srgbClr val="FF5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1" name="矩形 20"/>
          <p:cNvSpPr/>
          <p:nvPr/>
        </p:nvSpPr>
        <p:spPr>
          <a:xfrm>
            <a:off x="14731097" y="8496036"/>
            <a:ext cx="1401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产品陈列</a:t>
            </a:r>
            <a:endParaRPr lang="zh-CN" altLang="en-US" sz="4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81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Century Gothic"/>
        <a:ea typeface="微软雅黑"/>
        <a:cs typeface=""/>
      </a:majorFont>
      <a:minorFont>
        <a:latin typeface="Palatino Linotype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448</Words>
  <Application>Microsoft Office PowerPoint</Application>
  <PresentationFormat>自定义</PresentationFormat>
  <Paragraphs>86</Paragraphs>
  <Slides>29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宋体</vt:lpstr>
      <vt:lpstr>微软雅黑</vt:lpstr>
      <vt:lpstr>Arial</vt:lpstr>
      <vt:lpstr>Calibri</vt:lpstr>
      <vt:lpstr>Century Gothic</vt:lpstr>
      <vt:lpstr>Electrolux Sans SemiBold</vt:lpstr>
      <vt:lpstr>Palatino Linotype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cql</dc:creator>
  <cp:lastModifiedBy>User</cp:lastModifiedBy>
  <cp:revision>28</cp:revision>
  <dcterms:created xsi:type="dcterms:W3CDTF">2017-06-06T06:26:00Z</dcterms:created>
  <dcterms:modified xsi:type="dcterms:W3CDTF">2017-10-23T05:54:56Z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